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2" r:id="rId5"/>
    <p:sldId id="258" r:id="rId6"/>
    <p:sldId id="259" r:id="rId7"/>
    <p:sldId id="263" r:id="rId8"/>
    <p:sldId id="268" r:id="rId9"/>
    <p:sldId id="264" r:id="rId10"/>
    <p:sldId id="265" r:id="rId11"/>
    <p:sldId id="266" r:id="rId12"/>
    <p:sldId id="269" r:id="rId13"/>
    <p:sldId id="270"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9/5/2018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document/d/1Ir6-we2SdZXtm81gVjGfd2ewkGC6CKEU3tCzo5CdrNg/edi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NAxMyTwmu_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SEHG1s1uv5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Dxcc6ycZ73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Fpuzl9lvOS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2316" y="1964267"/>
            <a:ext cx="8531603" cy="2421464"/>
          </a:xfrm>
        </p:spPr>
        <p:txBody>
          <a:bodyPr/>
          <a:lstStyle/>
          <a:p>
            <a:r>
              <a:rPr lang="en-US" dirty="0"/>
              <a:t>The Internet is For Everyone</a:t>
            </a:r>
          </a:p>
        </p:txBody>
      </p:sp>
      <p:sp>
        <p:nvSpPr>
          <p:cNvPr id="3" name="Subtitle 2"/>
          <p:cNvSpPr>
            <a:spLocks noGrp="1"/>
          </p:cNvSpPr>
          <p:nvPr>
            <p:ph type="subTitle" idx="1"/>
          </p:nvPr>
        </p:nvSpPr>
        <p:spPr/>
        <p:txBody>
          <a:bodyPr/>
          <a:lstStyle/>
          <a:p>
            <a:r>
              <a:rPr lang="en-US" dirty="0"/>
              <a:t>Unit 1- Lesson 8</a:t>
            </a:r>
          </a:p>
        </p:txBody>
      </p:sp>
    </p:spTree>
    <p:extLst>
      <p:ext uri="{BB962C8B-B14F-4D97-AF65-F5344CB8AC3E}">
        <p14:creationId xmlns:p14="http://schemas.microsoft.com/office/powerpoint/2010/main" val="1465767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Vint</a:t>
            </a:r>
            <a:r>
              <a:rPr lang="en-US" dirty="0"/>
              <a:t> Cerf- Activity (1-2 People)</a:t>
            </a:r>
          </a:p>
        </p:txBody>
      </p:sp>
      <p:sp>
        <p:nvSpPr>
          <p:cNvPr id="3" name="Content Placeholder 2"/>
          <p:cNvSpPr>
            <a:spLocks noGrp="1"/>
          </p:cNvSpPr>
          <p:nvPr>
            <p:ph idx="1"/>
          </p:nvPr>
        </p:nvSpPr>
        <p:spPr/>
        <p:txBody>
          <a:bodyPr>
            <a:normAutofit/>
          </a:bodyPr>
          <a:lstStyle/>
          <a:p>
            <a:r>
              <a:rPr lang="en-US" sz="2400" dirty="0">
                <a:hlinkClick r:id="rId2"/>
              </a:rPr>
              <a:t>The Internet is for Everyone</a:t>
            </a:r>
            <a:endParaRPr lang="en-US" sz="2400" dirty="0"/>
          </a:p>
          <a:p>
            <a:r>
              <a:rPr lang="en-US" sz="2400" dirty="0"/>
              <a:t>In the memo, </a:t>
            </a:r>
            <a:r>
              <a:rPr lang="en-US" sz="2400" dirty="0" err="1"/>
              <a:t>Vint</a:t>
            </a:r>
            <a:r>
              <a:rPr lang="en-US" sz="2400" dirty="0"/>
              <a:t> Cerf lays out the state of the Internet and its usage in 2002</a:t>
            </a:r>
          </a:p>
          <a:p>
            <a:r>
              <a:rPr lang="en-US" sz="2400" dirty="0"/>
              <a:t>He predicts the future, and then presents a series of nine challenges or threats to the idea that the Internet is for everyone</a:t>
            </a:r>
          </a:p>
          <a:p>
            <a:r>
              <a:rPr lang="en-US" sz="2400" b="1" dirty="0"/>
              <a:t>With your partner or on your ow, pick one of the challenges</a:t>
            </a:r>
            <a:r>
              <a:rPr lang="en-US" sz="2400" dirty="0"/>
              <a:t> that are the most meaningful to you, or relate to some experience you’ve had in your life</a:t>
            </a:r>
          </a:p>
          <a:p>
            <a:r>
              <a:rPr lang="en-US" sz="2400" dirty="0"/>
              <a:t>Create a Google Doc discussing 1 of the 9 Internet Challenges</a:t>
            </a:r>
          </a:p>
        </p:txBody>
      </p:sp>
    </p:spTree>
    <p:extLst>
      <p:ext uri="{BB962C8B-B14F-4D97-AF65-F5344CB8AC3E}">
        <p14:creationId xmlns:p14="http://schemas.microsoft.com/office/powerpoint/2010/main" val="272260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Hot internet issues</a:t>
            </a:r>
          </a:p>
        </p:txBody>
      </p:sp>
      <p:sp>
        <p:nvSpPr>
          <p:cNvPr id="3" name="Content Placeholder 2"/>
          <p:cNvSpPr>
            <a:spLocks noGrp="1"/>
          </p:cNvSpPr>
          <p:nvPr>
            <p:ph idx="1"/>
          </p:nvPr>
        </p:nvSpPr>
        <p:spPr/>
        <p:txBody>
          <a:bodyPr>
            <a:normAutofit/>
          </a:bodyPr>
          <a:lstStyle/>
          <a:p>
            <a:r>
              <a:rPr lang="en-US" sz="2400" b="1" dirty="0"/>
              <a:t>Net Neutrality</a:t>
            </a:r>
            <a:r>
              <a:rPr lang="en-US" sz="2400" dirty="0"/>
              <a:t> is a raging legal debate about the principle that Internet service providers should enable access to all content and applications regardless of the source, and without favoring or blocking particular products or websites.</a:t>
            </a:r>
          </a:p>
          <a:p>
            <a:r>
              <a:rPr lang="en-US" sz="2400" b="1" dirty="0"/>
              <a:t>Internet Censorship</a:t>
            </a:r>
            <a:r>
              <a:rPr lang="en-US" sz="2400" dirty="0"/>
              <a:t> is the attempt to control or suppress of what can be accessed, published, or viewed on the Internet by certain people. This can be used to protect people (i.e. to not allow access to child pornography) but can also be used to limit free speech.</a:t>
            </a:r>
          </a:p>
        </p:txBody>
      </p:sp>
    </p:spTree>
    <p:extLst>
      <p:ext uri="{BB962C8B-B14F-4D97-AF65-F5344CB8AC3E}">
        <p14:creationId xmlns:p14="http://schemas.microsoft.com/office/powerpoint/2010/main" val="411351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678885" cy="1456267"/>
          </a:xfrm>
        </p:spPr>
        <p:txBody>
          <a:bodyPr/>
          <a:lstStyle/>
          <a:p>
            <a:r>
              <a:rPr lang="en-US" b="1" dirty="0"/>
              <a:t>Video- Net Neutrality in the US: Now What?- 2014 </a:t>
            </a:r>
            <a:endParaRPr lang="en-US" dirty="0"/>
          </a:p>
        </p:txBody>
      </p:sp>
      <p:pic>
        <p:nvPicPr>
          <p:cNvPr id="4" name="Content Placeholder 3">
            <a:hlinkClick r:id="rId2"/>
          </p:cNvPr>
          <p:cNvPicPr>
            <a:picLocks noGrp="1" noChangeAspect="1"/>
          </p:cNvPicPr>
          <p:nvPr>
            <p:ph idx="1"/>
          </p:nvPr>
        </p:nvPicPr>
        <p:blipFill>
          <a:blip r:embed="rId3"/>
          <a:stretch>
            <a:fillRect/>
          </a:stretch>
        </p:blipFill>
        <p:spPr>
          <a:xfrm>
            <a:off x="3443112" y="2329372"/>
            <a:ext cx="8525582" cy="4328999"/>
          </a:xfrm>
        </p:spPr>
      </p:pic>
    </p:spTree>
    <p:extLst>
      <p:ext uri="{BB962C8B-B14F-4D97-AF65-F5344CB8AC3E}">
        <p14:creationId xmlns:p14="http://schemas.microsoft.com/office/powerpoint/2010/main" val="243533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91" y="441649"/>
            <a:ext cx="11196734" cy="1456267"/>
          </a:xfrm>
        </p:spPr>
        <p:txBody>
          <a:bodyPr>
            <a:normAutofit/>
          </a:bodyPr>
          <a:lstStyle/>
          <a:p>
            <a:r>
              <a:rPr lang="en-US" b="1" dirty="0"/>
              <a:t>Video- Will the End of Net Neutrality Be Bad for Gamers?- 2014</a:t>
            </a:r>
            <a:endParaRPr lang="en-US" dirty="0"/>
          </a:p>
        </p:txBody>
      </p:sp>
      <p:pic>
        <p:nvPicPr>
          <p:cNvPr id="7" name="Content Placeholder 6">
            <a:hlinkClick r:id="rId2"/>
          </p:cNvPr>
          <p:cNvPicPr>
            <a:picLocks noGrp="1" noChangeAspect="1"/>
          </p:cNvPicPr>
          <p:nvPr>
            <p:ph idx="1"/>
          </p:nvPr>
        </p:nvPicPr>
        <p:blipFill>
          <a:blip r:embed="rId3"/>
          <a:stretch>
            <a:fillRect/>
          </a:stretch>
        </p:blipFill>
        <p:spPr>
          <a:xfrm>
            <a:off x="3103223" y="2164116"/>
            <a:ext cx="8546911" cy="4391694"/>
          </a:xfrm>
        </p:spPr>
      </p:pic>
    </p:spTree>
    <p:extLst>
      <p:ext uri="{BB962C8B-B14F-4D97-AF65-F5344CB8AC3E}">
        <p14:creationId xmlns:p14="http://schemas.microsoft.com/office/powerpoint/2010/main" val="10693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a:t>
            </a:r>
            <a:endParaRPr lang="en-US" dirty="0"/>
          </a:p>
        </p:txBody>
      </p:sp>
      <p:sp>
        <p:nvSpPr>
          <p:cNvPr id="3" name="Content Placeholder 2"/>
          <p:cNvSpPr>
            <a:spLocks noGrp="1"/>
          </p:cNvSpPr>
          <p:nvPr>
            <p:ph idx="1"/>
          </p:nvPr>
        </p:nvSpPr>
        <p:spPr/>
        <p:txBody>
          <a:bodyPr>
            <a:normAutofit/>
          </a:bodyPr>
          <a:lstStyle/>
          <a:p>
            <a:r>
              <a:rPr lang="en-US" sz="2800" dirty="0"/>
              <a:t>The Internet is for Everyone</a:t>
            </a:r>
          </a:p>
          <a:p>
            <a:r>
              <a:rPr lang="en-US" sz="2800" dirty="0"/>
              <a:t>Next Class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038" y="197707"/>
            <a:ext cx="5542889" cy="6466704"/>
          </a:xfrm>
          <a:prstGeom prst="rect">
            <a:avLst/>
          </a:prstGeom>
        </p:spPr>
      </p:pic>
    </p:spTree>
    <p:extLst>
      <p:ext uri="{BB962C8B-B14F-4D97-AF65-F5344CB8AC3E}">
        <p14:creationId xmlns:p14="http://schemas.microsoft.com/office/powerpoint/2010/main" val="150650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r>
              <a:rPr lang="en-US" dirty="0"/>
              <a:t>Review / Grade Test</a:t>
            </a:r>
          </a:p>
          <a:p>
            <a:r>
              <a:rPr lang="en-US" dirty="0"/>
              <a:t>Pass Back Journals</a:t>
            </a:r>
          </a:p>
          <a:p>
            <a:r>
              <a:rPr lang="en-US" dirty="0"/>
              <a:t>Beat the Farm!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614" y="423054"/>
            <a:ext cx="5591819" cy="5368146"/>
          </a:xfrm>
          <a:prstGeom prst="rect">
            <a:avLst/>
          </a:prstGeom>
        </p:spPr>
      </p:pic>
    </p:spTree>
    <p:extLst>
      <p:ext uri="{BB962C8B-B14F-4D97-AF65-F5344CB8AC3E}">
        <p14:creationId xmlns:p14="http://schemas.microsoft.com/office/powerpoint/2010/main" val="229462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774441"/>
          </a:xfrm>
        </p:spPr>
        <p:txBody>
          <a:bodyPr>
            <a:normAutofit/>
          </a:bodyPr>
          <a:lstStyle/>
          <a:p>
            <a:r>
              <a:rPr lang="en-US" dirty="0">
                <a:solidFill>
                  <a:schemeClr val="bg1"/>
                </a:solidFill>
                <a:effectLst>
                  <a:outerShdw blurRad="38100" dist="38100" dir="2700000" algn="tl">
                    <a:srgbClr val="000000">
                      <a:alpha val="43137"/>
                    </a:srgbClr>
                  </a:outerShdw>
                </a:effectLst>
                <a:highlight>
                  <a:srgbClr val="FFFF00"/>
                </a:highlight>
              </a:rPr>
              <a:t>Internet issues</a:t>
            </a:r>
          </a:p>
        </p:txBody>
      </p:sp>
      <p:sp>
        <p:nvSpPr>
          <p:cNvPr id="3" name="Content Placeholder 2"/>
          <p:cNvSpPr>
            <a:spLocks noGrp="1"/>
          </p:cNvSpPr>
          <p:nvPr>
            <p:ph idx="1"/>
          </p:nvPr>
        </p:nvSpPr>
        <p:spPr>
          <a:xfrm>
            <a:off x="251927" y="858416"/>
            <a:ext cx="10565299" cy="5999583"/>
          </a:xfrm>
        </p:spPr>
        <p:txBody>
          <a:bodyPr>
            <a:normAutofit/>
          </a:bodyPr>
          <a:lstStyle/>
          <a:p>
            <a:r>
              <a:rPr lang="en-US" sz="2400" dirty="0">
                <a:solidFill>
                  <a:schemeClr val="bg1"/>
                </a:solidFill>
                <a:effectLst>
                  <a:outerShdw blurRad="38100" dist="38100" dir="2700000" algn="tl">
                    <a:srgbClr val="000000">
                      <a:alpha val="43137"/>
                    </a:srgbClr>
                  </a:outerShdw>
                </a:effectLst>
                <a:highlight>
                  <a:srgbClr val="FFFF00"/>
                </a:highlight>
              </a:rPr>
              <a:t>How does a web page come back to you and not someone else?</a:t>
            </a:r>
          </a:p>
          <a:p>
            <a:r>
              <a:rPr lang="en-US" sz="2400" dirty="0">
                <a:solidFill>
                  <a:schemeClr val="bg1"/>
                </a:solidFill>
                <a:effectLst>
                  <a:outerShdw blurRad="38100" dist="38100" dir="2700000" algn="tl">
                    <a:srgbClr val="000000">
                      <a:alpha val="43137"/>
                    </a:srgbClr>
                  </a:outerShdw>
                </a:effectLst>
                <a:highlight>
                  <a:srgbClr val="FFFF00"/>
                </a:highlight>
              </a:rPr>
              <a:t>Is a web page one big message, or multiple messages?</a:t>
            </a:r>
          </a:p>
          <a:p>
            <a:r>
              <a:rPr lang="en-US" sz="2400" dirty="0">
                <a:solidFill>
                  <a:schemeClr val="bg1"/>
                </a:solidFill>
                <a:effectLst>
                  <a:outerShdw blurRad="38100" dist="38100" dir="2700000" algn="tl">
                    <a:srgbClr val="000000">
                      <a:alpha val="43137"/>
                    </a:srgbClr>
                  </a:outerShdw>
                </a:effectLst>
                <a:highlight>
                  <a:srgbClr val="FFFF00"/>
                </a:highlight>
              </a:rPr>
              <a:t>How does a website remember who you are?</a:t>
            </a:r>
          </a:p>
          <a:p>
            <a:r>
              <a:rPr lang="en-US" sz="2400" dirty="0">
                <a:solidFill>
                  <a:schemeClr val="bg1"/>
                </a:solidFill>
                <a:effectLst>
                  <a:outerShdw blurRad="38100" dist="38100" dir="2700000" algn="tl">
                    <a:srgbClr val="000000">
                      <a:alpha val="43137"/>
                    </a:srgbClr>
                  </a:outerShdw>
                </a:effectLst>
                <a:highlight>
                  <a:srgbClr val="FFFF00"/>
                </a:highlight>
              </a:rPr>
              <a:t>What happens if a cable gets cut?  Does the Internet fix itself?</a:t>
            </a:r>
          </a:p>
          <a:p>
            <a:r>
              <a:rPr lang="en-US" sz="2400" dirty="0">
                <a:solidFill>
                  <a:schemeClr val="bg1"/>
                </a:solidFill>
                <a:effectLst>
                  <a:outerShdw blurRad="38100" dist="38100" dir="2700000" algn="tl">
                    <a:srgbClr val="000000">
                      <a:alpha val="43137"/>
                    </a:srgbClr>
                  </a:outerShdw>
                </a:effectLst>
                <a:highlight>
                  <a:srgbClr val="FFFF00"/>
                </a:highlight>
              </a:rPr>
              <a:t>Who is in charge of the Internet?  Who pays for the Internet?</a:t>
            </a:r>
          </a:p>
          <a:p>
            <a:r>
              <a:rPr lang="en-US" sz="2400" dirty="0">
                <a:solidFill>
                  <a:schemeClr val="bg1"/>
                </a:solidFill>
                <a:effectLst>
                  <a:outerShdw blurRad="38100" dist="38100" dir="2700000" algn="tl">
                    <a:srgbClr val="000000">
                      <a:alpha val="43137"/>
                    </a:srgbClr>
                  </a:outerShdw>
                </a:effectLst>
                <a:highlight>
                  <a:srgbClr val="FFFF00"/>
                </a:highlight>
              </a:rPr>
              <a:t>Where/how might someone spy on you?</a:t>
            </a:r>
          </a:p>
          <a:p>
            <a:r>
              <a:rPr lang="en-US" sz="2400" dirty="0">
                <a:solidFill>
                  <a:schemeClr val="bg1"/>
                </a:solidFill>
                <a:effectLst>
                  <a:outerShdw blurRad="38100" dist="38100" dir="2700000" algn="tl">
                    <a:srgbClr val="000000">
                      <a:alpha val="43137"/>
                    </a:srgbClr>
                  </a:outerShdw>
                </a:effectLst>
                <a:highlight>
                  <a:srgbClr val="FFFF00"/>
                </a:highlight>
              </a:rPr>
              <a:t>Who controls what you are allowed to see?  Are there parts of the internet you’re not allowed to see?</a:t>
            </a:r>
          </a:p>
          <a:p>
            <a:r>
              <a:rPr lang="en-US" sz="2400" dirty="0">
                <a:solidFill>
                  <a:schemeClr val="bg1"/>
                </a:solidFill>
                <a:effectLst>
                  <a:outerShdw blurRad="38100" dist="38100" dir="2700000" algn="tl">
                    <a:srgbClr val="000000">
                      <a:alpha val="43137"/>
                    </a:srgbClr>
                  </a:outerShdw>
                </a:effectLst>
                <a:highlight>
                  <a:srgbClr val="FFFF00"/>
                </a:highlight>
              </a:rPr>
              <a:t>If a government wanted to restrict access to the internet, how would they do it?</a:t>
            </a:r>
          </a:p>
          <a:p>
            <a:r>
              <a:rPr lang="en-US" sz="2400" dirty="0">
                <a:solidFill>
                  <a:schemeClr val="bg1"/>
                </a:solidFill>
                <a:effectLst>
                  <a:outerShdw blurRad="38100" dist="38100" dir="2700000" algn="tl">
                    <a:srgbClr val="000000">
                      <a:alpha val="43137"/>
                    </a:srgbClr>
                  </a:outerShdw>
                </a:effectLst>
                <a:highlight>
                  <a:srgbClr val="FFFF00"/>
                </a:highlight>
              </a:rPr>
              <a:t>Who can see your Internet activity? how?</a:t>
            </a:r>
          </a:p>
          <a:p>
            <a:r>
              <a:rPr lang="en-US" sz="2400" dirty="0">
                <a:solidFill>
                  <a:schemeClr val="bg1"/>
                </a:solidFill>
                <a:effectLst>
                  <a:outerShdw blurRad="38100" dist="38100" dir="2700000" algn="tl">
                    <a:srgbClr val="000000">
                      <a:alpha val="43137"/>
                    </a:srgbClr>
                  </a:outerShdw>
                </a:effectLst>
                <a:highlight>
                  <a:srgbClr val="FFFF00"/>
                </a:highlight>
              </a:rPr>
              <a:t>Where/how would a hacker steal your identity?</a:t>
            </a:r>
          </a:p>
          <a:p>
            <a:r>
              <a:rPr lang="en-US" sz="2400" dirty="0">
                <a:solidFill>
                  <a:schemeClr val="bg1"/>
                </a:solidFill>
                <a:effectLst>
                  <a:outerShdw blurRad="38100" dist="38100" dir="2700000" algn="tl">
                    <a:srgbClr val="000000">
                      <a:alpha val="43137"/>
                    </a:srgbClr>
                  </a:outerShdw>
                </a:effectLst>
                <a:highlight>
                  <a:srgbClr val="FFFF00"/>
                </a:highlight>
              </a:rPr>
              <a:t>What exactly is being attacked during a cyber attack?</a:t>
            </a:r>
          </a:p>
        </p:txBody>
      </p:sp>
    </p:spTree>
    <p:extLst>
      <p:ext uri="{BB962C8B-B14F-4D97-AF65-F5344CB8AC3E}">
        <p14:creationId xmlns:p14="http://schemas.microsoft.com/office/powerpoint/2010/main" val="16378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3378"/>
          <a:stretch/>
        </p:blipFill>
        <p:spPr>
          <a:xfrm>
            <a:off x="1688841" y="0"/>
            <a:ext cx="8938725" cy="6858000"/>
          </a:xfrm>
          <a:prstGeom prst="rect">
            <a:avLst/>
          </a:prstGeom>
        </p:spPr>
      </p:pic>
    </p:spTree>
    <p:extLst>
      <p:ext uri="{BB962C8B-B14F-4D97-AF65-F5344CB8AC3E}">
        <p14:creationId xmlns:p14="http://schemas.microsoft.com/office/powerpoint/2010/main" val="87862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highlight>
                  <a:srgbClr val="FFFF00"/>
                </a:highlight>
              </a:rPr>
              <a:t>Lesson 8: The Internet Is for Everyone</a:t>
            </a:r>
          </a:p>
        </p:txBody>
      </p:sp>
      <p:sp>
        <p:nvSpPr>
          <p:cNvPr id="3" name="Content Placeholder 2"/>
          <p:cNvSpPr>
            <a:spLocks noGrp="1"/>
          </p:cNvSpPr>
          <p:nvPr>
            <p:ph idx="1"/>
          </p:nvPr>
        </p:nvSpPr>
        <p:spPr>
          <a:xfrm>
            <a:off x="685801" y="2142067"/>
            <a:ext cx="10131425" cy="4250344"/>
          </a:xfrm>
        </p:spPr>
        <p:txBody>
          <a:bodyPr>
            <a:normAutofit/>
          </a:bodyPr>
          <a:lstStyle/>
          <a:p>
            <a:r>
              <a:rPr lang="en-US" sz="2400" b="1" i="1" dirty="0">
                <a:solidFill>
                  <a:schemeClr val="bg1"/>
                </a:solidFill>
                <a:effectLst>
                  <a:outerShdw blurRad="38100" dist="38100" dir="2700000" algn="tl">
                    <a:srgbClr val="000000">
                      <a:alpha val="43137"/>
                    </a:srgbClr>
                  </a:outerShdw>
                </a:effectLst>
                <a:highlight>
                  <a:srgbClr val="FFFF00"/>
                </a:highlight>
              </a:rPr>
              <a:t>So far in this class you have solved a few problems by creating and using small protocols for transmitting data over a wire to one other person</a:t>
            </a:r>
          </a:p>
          <a:p>
            <a:r>
              <a:rPr lang="en-US" sz="2400" b="1" i="1" dirty="0">
                <a:solidFill>
                  <a:schemeClr val="bg1"/>
                </a:solidFill>
                <a:effectLst>
                  <a:outerShdw blurRad="38100" dist="38100" dir="2700000" algn="tl">
                    <a:srgbClr val="000000">
                      <a:alpha val="43137"/>
                    </a:srgbClr>
                  </a:outerShdw>
                </a:effectLst>
                <a:highlight>
                  <a:srgbClr val="FFFF00"/>
                </a:highlight>
              </a:rPr>
              <a:t>But the Internet is obviously much bigger than a single wire connecting two people. It connects billions of people and even more billions of machines. </a:t>
            </a:r>
          </a:p>
          <a:p>
            <a:r>
              <a:rPr lang="en-US" sz="2400" b="1" i="1" dirty="0">
                <a:solidFill>
                  <a:schemeClr val="bg1"/>
                </a:solidFill>
                <a:effectLst>
                  <a:outerShdw blurRad="38100" dist="38100" dir="2700000" algn="tl">
                    <a:srgbClr val="000000">
                      <a:alpha val="43137"/>
                    </a:srgbClr>
                  </a:outerShdw>
                </a:effectLst>
                <a:highlight>
                  <a:srgbClr val="FFFF00"/>
                </a:highlight>
              </a:rPr>
              <a:t>In the next several lessons, we’re going to look at some of the technical issues involved with having lots of machines trying to communicate at the same time.</a:t>
            </a:r>
          </a:p>
          <a:p>
            <a:r>
              <a:rPr lang="en-US" sz="2400" b="1" i="1" dirty="0">
                <a:solidFill>
                  <a:schemeClr val="bg1"/>
                </a:solidFill>
                <a:effectLst>
                  <a:outerShdw blurRad="38100" dist="38100" dir="2700000" algn="tl">
                    <a:srgbClr val="000000">
                      <a:alpha val="43137"/>
                    </a:srgbClr>
                  </a:outerShdw>
                </a:effectLst>
                <a:highlight>
                  <a:srgbClr val="FFFF00"/>
                </a:highlight>
              </a:rPr>
              <a:t>In other words, we’re going to take a deep dive into the inner-workings of the Internet.</a:t>
            </a:r>
          </a:p>
        </p:txBody>
      </p:sp>
    </p:spTree>
    <p:extLst>
      <p:ext uri="{BB962C8B-B14F-4D97-AF65-F5344CB8AC3E}">
        <p14:creationId xmlns:p14="http://schemas.microsoft.com/office/powerpoint/2010/main" val="229322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highlight>
                  <a:srgbClr val="FFFF00"/>
                </a:highlight>
              </a:rPr>
              <a:t>Group Discussion</a:t>
            </a:r>
          </a:p>
        </p:txBody>
      </p:sp>
      <p:sp>
        <p:nvSpPr>
          <p:cNvPr id="3" name="Content Placeholder 2"/>
          <p:cNvSpPr>
            <a:spLocks noGrp="1"/>
          </p:cNvSpPr>
          <p:nvPr>
            <p:ph idx="1"/>
          </p:nvPr>
        </p:nvSpPr>
        <p:spPr>
          <a:xfrm>
            <a:off x="685801" y="2142067"/>
            <a:ext cx="10131425" cy="4250344"/>
          </a:xfrm>
        </p:spPr>
        <p:txBody>
          <a:bodyPr>
            <a:normAutofit/>
          </a:bodyPr>
          <a:lstStyle/>
          <a:p>
            <a:r>
              <a:rPr lang="en-US" sz="2400" dirty="0">
                <a:solidFill>
                  <a:schemeClr val="bg1"/>
                </a:solidFill>
                <a:effectLst>
                  <a:outerShdw blurRad="38100" dist="38100" dir="2700000" algn="tl">
                    <a:srgbClr val="000000">
                      <a:alpha val="43137"/>
                    </a:srgbClr>
                  </a:outerShdw>
                </a:effectLst>
                <a:highlight>
                  <a:srgbClr val="FFFF00"/>
                </a:highlight>
              </a:rPr>
              <a:t>You may already know a few things about how the Internet works. Maybe you feel like you don’t know anything</a:t>
            </a:r>
          </a:p>
          <a:p>
            <a:r>
              <a:rPr lang="en-US" sz="2400" b="1" dirty="0">
                <a:solidFill>
                  <a:schemeClr val="bg1"/>
                </a:solidFill>
                <a:effectLst>
                  <a:outerShdw blurRad="38100" dist="38100" dir="2700000" algn="tl">
                    <a:srgbClr val="000000">
                      <a:alpha val="43137"/>
                    </a:srgbClr>
                  </a:outerShdw>
                </a:effectLst>
                <a:highlight>
                  <a:srgbClr val="FFFF00"/>
                </a:highlight>
              </a:rPr>
              <a:t>When you enter a web address in a browser and hit enter, what happens? At some point you see the web page in the browser, but what happens in between? What are all the steps?</a:t>
            </a:r>
          </a:p>
          <a:p>
            <a:r>
              <a:rPr lang="en-US" sz="2400" dirty="0">
                <a:solidFill>
                  <a:schemeClr val="bg1"/>
                </a:solidFill>
                <a:effectLst>
                  <a:outerShdw blurRad="38100" dist="38100" dir="2700000" algn="tl">
                    <a:srgbClr val="000000">
                      <a:alpha val="43137"/>
                    </a:srgbClr>
                  </a:outerShdw>
                </a:effectLst>
                <a:highlight>
                  <a:srgbClr val="FFFF00"/>
                </a:highlight>
              </a:rPr>
              <a:t>What happens first, second, third and so on.</a:t>
            </a:r>
          </a:p>
          <a:p>
            <a:r>
              <a:rPr lang="en-US" sz="2400" dirty="0">
                <a:solidFill>
                  <a:schemeClr val="bg1"/>
                </a:solidFill>
                <a:effectLst>
                  <a:outerShdw blurRad="38100" dist="38100" dir="2700000" algn="tl">
                    <a:srgbClr val="000000">
                      <a:alpha val="43137"/>
                    </a:srgbClr>
                  </a:outerShdw>
                </a:effectLst>
                <a:highlight>
                  <a:srgbClr val="FFFF00"/>
                </a:highlight>
              </a:rPr>
              <a:t>It’s okay if you don’t know the </a:t>
            </a:r>
            <a:r>
              <a:rPr lang="en-US" sz="2400" i="1" dirty="0">
                <a:solidFill>
                  <a:schemeClr val="bg1"/>
                </a:solidFill>
                <a:effectLst>
                  <a:outerShdw blurRad="38100" dist="38100" dir="2700000" algn="tl">
                    <a:srgbClr val="000000">
                      <a:alpha val="43137"/>
                    </a:srgbClr>
                  </a:outerShdw>
                </a:effectLst>
                <a:highlight>
                  <a:srgbClr val="FFFF00"/>
                </a:highlight>
              </a:rPr>
              <a:t>whole</a:t>
            </a:r>
            <a:r>
              <a:rPr lang="en-US" sz="2400" dirty="0">
                <a:solidFill>
                  <a:schemeClr val="bg1"/>
                </a:solidFill>
                <a:effectLst>
                  <a:outerShdw blurRad="38100" dist="38100" dir="2700000" algn="tl">
                    <a:srgbClr val="000000">
                      <a:alpha val="43137"/>
                    </a:srgbClr>
                  </a:outerShdw>
                </a:effectLst>
                <a:highlight>
                  <a:srgbClr val="FFFF00"/>
                </a:highlight>
              </a:rPr>
              <a:t> thing.  We want to collect the bits and pieces that we do know, and over the course of the next few lessons we’ll put it all together.</a:t>
            </a:r>
          </a:p>
        </p:txBody>
      </p:sp>
    </p:spTree>
    <p:extLst>
      <p:ext uri="{BB962C8B-B14F-4D97-AF65-F5344CB8AC3E}">
        <p14:creationId xmlns:p14="http://schemas.microsoft.com/office/powerpoint/2010/main" val="170955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pic>
        <p:nvPicPr>
          <p:cNvPr id="4" name="Content Placeholder 3">
            <a:hlinkClick r:id="rId2"/>
          </p:cNvPr>
          <p:cNvPicPr>
            <a:picLocks noGrp="1" noChangeAspect="1"/>
          </p:cNvPicPr>
          <p:nvPr>
            <p:ph idx="1"/>
          </p:nvPr>
        </p:nvPicPr>
        <p:blipFill>
          <a:blip r:embed="rId3"/>
          <a:stretch>
            <a:fillRect/>
          </a:stretch>
        </p:blipFill>
        <p:spPr>
          <a:xfrm>
            <a:off x="2465258" y="1983493"/>
            <a:ext cx="7976963" cy="4429546"/>
          </a:xfrm>
        </p:spPr>
      </p:pic>
    </p:spTree>
    <p:extLst>
      <p:ext uri="{BB962C8B-B14F-4D97-AF65-F5344CB8AC3E}">
        <p14:creationId xmlns:p14="http://schemas.microsoft.com/office/powerpoint/2010/main" val="343047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Introducing the Internet Engineering Task Force (IETF) - Making The Internet Work Better </a:t>
            </a:r>
            <a:endParaRPr lang="en-US" dirty="0"/>
          </a:p>
        </p:txBody>
      </p:sp>
      <p:sp>
        <p:nvSpPr>
          <p:cNvPr id="3" name="Content Placeholder 2"/>
          <p:cNvSpPr>
            <a:spLocks noGrp="1"/>
          </p:cNvSpPr>
          <p:nvPr>
            <p:ph idx="1"/>
          </p:nvPr>
        </p:nvSpPr>
        <p:spPr/>
        <p:txBody>
          <a:bodyPr>
            <a:normAutofit/>
          </a:bodyPr>
          <a:lstStyle/>
          <a:p>
            <a:r>
              <a:rPr lang="en-US" sz="2400" dirty="0">
                <a:hlinkClick r:id="rId2"/>
              </a:rPr>
              <a:t>Watch Video</a:t>
            </a:r>
            <a:endParaRPr lang="en-US" sz="2400" dirty="0"/>
          </a:p>
        </p:txBody>
      </p:sp>
      <p:pic>
        <p:nvPicPr>
          <p:cNvPr id="4" name="Picture 3">
            <a:hlinkClick r:id="rId2"/>
          </p:cNvPr>
          <p:cNvPicPr>
            <a:picLocks noChangeAspect="1"/>
          </p:cNvPicPr>
          <p:nvPr/>
        </p:nvPicPr>
        <p:blipFill>
          <a:blip r:embed="rId3"/>
          <a:stretch>
            <a:fillRect/>
          </a:stretch>
        </p:blipFill>
        <p:spPr>
          <a:xfrm>
            <a:off x="3714043" y="2175338"/>
            <a:ext cx="8354131" cy="4396911"/>
          </a:xfrm>
          <a:prstGeom prst="rect">
            <a:avLst/>
          </a:prstGeom>
        </p:spPr>
      </p:pic>
    </p:spTree>
    <p:extLst>
      <p:ext uri="{BB962C8B-B14F-4D97-AF65-F5344CB8AC3E}">
        <p14:creationId xmlns:p14="http://schemas.microsoft.com/office/powerpoint/2010/main" val="92661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IETF</a:t>
            </a:r>
          </a:p>
        </p:txBody>
      </p:sp>
      <p:sp>
        <p:nvSpPr>
          <p:cNvPr id="3" name="Content Placeholder 2"/>
          <p:cNvSpPr>
            <a:spLocks noGrp="1"/>
          </p:cNvSpPr>
          <p:nvPr>
            <p:ph idx="1"/>
          </p:nvPr>
        </p:nvSpPr>
        <p:spPr>
          <a:xfrm>
            <a:off x="685800" y="2282026"/>
            <a:ext cx="11145416" cy="4575974"/>
          </a:xfrm>
        </p:spPr>
        <p:txBody>
          <a:bodyPr>
            <a:noAutofit/>
          </a:bodyPr>
          <a:lstStyle/>
          <a:p>
            <a:r>
              <a:rPr lang="en-US" sz="2400" dirty="0"/>
              <a:t>In the video </a:t>
            </a:r>
            <a:r>
              <a:rPr lang="en-US" sz="2400" dirty="0" err="1"/>
              <a:t>Vint</a:t>
            </a:r>
            <a:r>
              <a:rPr lang="en-US" sz="2400" dirty="0"/>
              <a:t> Cerf says that nobody and everybody is in charge of making the internet work but the reason it all works together because everyone uses the same protocols</a:t>
            </a:r>
          </a:p>
          <a:p>
            <a:r>
              <a:rPr lang="en-US" sz="2400" dirty="0"/>
              <a:t>So who develops these protocols? Who makes the final decisions? Who is in charge? The amazing thing is that no single person, government, or corporation is in charge</a:t>
            </a:r>
          </a:p>
          <a:p>
            <a:r>
              <a:rPr lang="en-US" sz="2400" dirty="0"/>
              <a:t>Rather, it is a collection of citizens and volunteers interested in defining the standards who formed a volunteer organization called the </a:t>
            </a:r>
            <a:r>
              <a:rPr lang="en-US" sz="2400" b="1" dirty="0"/>
              <a:t>Internet Engineering Task Force</a:t>
            </a:r>
            <a:r>
              <a:rPr lang="en-US" sz="2400" dirty="0"/>
              <a:t> to develop and promote voluntary internet standards IETF</a:t>
            </a:r>
          </a:p>
        </p:txBody>
      </p:sp>
      <p:pic>
        <p:nvPicPr>
          <p:cNvPr id="4" name="Picture 3"/>
          <p:cNvPicPr>
            <a:picLocks noChangeAspect="1"/>
          </p:cNvPicPr>
          <p:nvPr/>
        </p:nvPicPr>
        <p:blipFill>
          <a:blip r:embed="rId2"/>
          <a:stretch>
            <a:fillRect/>
          </a:stretch>
        </p:blipFill>
        <p:spPr>
          <a:xfrm>
            <a:off x="5708045" y="-1"/>
            <a:ext cx="6483955" cy="2677887"/>
          </a:xfrm>
          <a:prstGeom prst="rect">
            <a:avLst/>
          </a:prstGeom>
        </p:spPr>
      </p:pic>
    </p:spTree>
    <p:extLst>
      <p:ext uri="{BB962C8B-B14F-4D97-AF65-F5344CB8AC3E}">
        <p14:creationId xmlns:p14="http://schemas.microsoft.com/office/powerpoint/2010/main" val="333584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547</TotalTime>
  <Words>726</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Celestial</vt:lpstr>
      <vt:lpstr>The Internet is For Everyone</vt:lpstr>
      <vt:lpstr>Review</vt:lpstr>
      <vt:lpstr>Internet issues</vt:lpstr>
      <vt:lpstr>PowerPoint Presentation</vt:lpstr>
      <vt:lpstr>Lesson 8: The Internet Is for Everyone</vt:lpstr>
      <vt:lpstr>Group Discussion</vt:lpstr>
      <vt:lpstr>Video</vt:lpstr>
      <vt:lpstr>Introducing the Internet Engineering Task Force (IETF) - Making The Internet Work Better </vt:lpstr>
      <vt:lpstr>IETF</vt:lpstr>
      <vt:lpstr>Vint Cerf- Activity (1-2 People)</vt:lpstr>
      <vt:lpstr>Current Hot internet issues</vt:lpstr>
      <vt:lpstr>Video- Net Neutrality in the US: Now What?- 2014 </vt:lpstr>
      <vt:lpstr>Video- Will the End of Net Neutrality Be Bad for Gamers?- 2014</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is For Everyone</dc:title>
  <dc:creator>Casey Burrill</dc:creator>
  <cp:lastModifiedBy>Casey Burrill</cp:lastModifiedBy>
  <cp:revision>45</cp:revision>
  <dcterms:created xsi:type="dcterms:W3CDTF">2016-08-28T21:32:22Z</dcterms:created>
  <dcterms:modified xsi:type="dcterms:W3CDTF">2018-09-06T02:27:07Z</dcterms:modified>
</cp:coreProperties>
</file>